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311" r:id="rId2"/>
    <p:sldId id="306" r:id="rId3"/>
    <p:sldId id="266" r:id="rId4"/>
    <p:sldId id="267" r:id="rId5"/>
    <p:sldId id="272" r:id="rId6"/>
    <p:sldId id="273" r:id="rId7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D9DD9CC-A7A0-C993-3288-D184C0D5B3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(76)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AF505E-3071-0C71-BB35-D3C650C3E3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486" y="0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6/4/2023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B89ABA-EBC9-6E50-3EE9-7DB44362012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19278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C366B6-B50E-C0D7-53A8-616B0C5B73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486" y="9719278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 anchor="b"/>
          <a:lstStyle>
            <a:lvl1pPr algn="r">
              <a:defRPr sz="1300"/>
            </a:lvl1pPr>
          </a:lstStyle>
          <a:p>
            <a:fld id="{4DF52AB1-6359-4FD4-872B-99BD08684B16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88994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r>
              <a:rPr lang="en-US"/>
              <a:t>Class – A Study Of The Psalms (76)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51342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r>
              <a:rPr lang="en-US"/>
              <a:t>6/4/2023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5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9719598"/>
            <a:ext cx="3077739" cy="51342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defTabSz="1216747">
              <a:defRPr/>
            </a:pPr>
            <a:r>
              <a:rPr lang="en-US" sz="1400">
                <a:solidFill>
                  <a:prstClr val="black"/>
                </a:solidFill>
                <a:latin typeface="Calibri"/>
              </a:rPr>
              <a:t>Class – A Study Of The Psalms (76)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defTabSz="1216747">
              <a:defRPr/>
            </a:pPr>
            <a:r>
              <a:rPr lang="en-US" sz="1400">
                <a:solidFill>
                  <a:prstClr val="black"/>
                </a:solidFill>
                <a:latin typeface="Calibri"/>
              </a:rPr>
              <a:t>6/4/2023 am class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1" y="11644798"/>
            <a:ext cx="8123481" cy="612995"/>
          </a:xfrm>
        </p:spPr>
        <p:txBody>
          <a:bodyPr/>
          <a:lstStyle/>
          <a:p>
            <a:pPr defTabSz="1216747">
              <a:defRPr/>
            </a:pPr>
            <a:r>
              <a:rPr lang="en-US" sz="500">
                <a:solidFill>
                  <a:srgbClr val="000000"/>
                </a:solidFill>
                <a:latin typeface="Calibri"/>
              </a:rPr>
              <a:t>Randy Childs</a:t>
            </a:r>
            <a:endParaRPr lang="en-US" sz="5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8123482" y="11644798"/>
            <a:ext cx="900521" cy="612995"/>
          </a:xfrm>
        </p:spPr>
        <p:txBody>
          <a:bodyPr/>
          <a:lstStyle/>
          <a:p>
            <a:pPr defTabSz="1216747">
              <a:defRPr/>
            </a:pPr>
            <a:fld id="{EC87E0CF-87F6-4B58-B8B8-DCAB2DAAF3CA}" type="slidenum">
              <a:rPr lang="en-US" sz="1400">
                <a:solidFill>
                  <a:prstClr val="black"/>
                </a:solidFill>
                <a:latin typeface="Calibri"/>
              </a:rPr>
              <a:pPr defTabSz="1216747">
                <a:defRPr/>
              </a:pPr>
              <a:t>1</a:t>
            </a:fld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5839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F047B0A7-CF2E-4A35-C021-29833DF0E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736" y="1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9216C854-6ED5-56CB-A01E-F38E69E71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736" y="9721374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0635" tIns="0" rIns="20635" bIns="0" anchor="b"/>
          <a:lstStyle/>
          <a:p>
            <a:pPr algn="r"/>
            <a:r>
              <a:rPr lang="en-US" altLang="en-US" sz="1100" i="1"/>
              <a:t>1</a:t>
            </a:r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FC76BBA9-418C-BB1F-4BAE-37E12F3BC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21374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00135615-4B22-22C7-902F-FDECDAB186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CD96FB4F-1567-DD41-E061-011EF059F8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736" y="1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FCC2A143-F7CF-3432-0EF1-F854A1FD97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736" y="9721374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0635" tIns="0" rIns="20635" bIns="0" anchor="b"/>
          <a:lstStyle/>
          <a:p>
            <a:pPr algn="r"/>
            <a:r>
              <a:rPr lang="en-US" altLang="en-US" sz="1100" i="1"/>
              <a:t>1</a:t>
            </a:r>
          </a:p>
        </p:txBody>
      </p:sp>
      <p:sp>
        <p:nvSpPr>
          <p:cNvPr id="25608" name="Rectangle 8">
            <a:extLst>
              <a:ext uri="{FF2B5EF4-FFF2-40B4-BE49-F238E27FC236}">
                <a16:creationId xmlns:a16="http://schemas.microsoft.com/office/drawing/2014/main" id="{8164E4B7-1FC7-E772-B989-20332D312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21374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25609" name="Rectangle 9">
            <a:extLst>
              <a:ext uri="{FF2B5EF4-FFF2-40B4-BE49-F238E27FC236}">
                <a16:creationId xmlns:a16="http://schemas.microsoft.com/office/drawing/2014/main" id="{A2BE5B02-9338-8D1D-65DE-888B230FF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25610" name="Rectangle 10">
            <a:extLst>
              <a:ext uri="{FF2B5EF4-FFF2-40B4-BE49-F238E27FC236}">
                <a16:creationId xmlns:a16="http://schemas.microsoft.com/office/drawing/2014/main" id="{2582ABC7-7090-9126-36CF-5550C4D995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46997" y="4860688"/>
            <a:ext cx="5208482" cy="460486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8017" tIns="48149" rIns="98017" bIns="48149"/>
          <a:lstStyle/>
          <a:p>
            <a:endParaRPr lang="en-US" altLang="en-US"/>
          </a:p>
        </p:txBody>
      </p:sp>
      <p:sp>
        <p:nvSpPr>
          <p:cNvPr id="25611" name="Rectangle 11">
            <a:extLst>
              <a:ext uri="{FF2B5EF4-FFF2-40B4-BE49-F238E27FC236}">
                <a16:creationId xmlns:a16="http://schemas.microsoft.com/office/drawing/2014/main" id="{3E42ACAD-D9B0-4CFA-751D-543C1D1129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01713" y="774700"/>
            <a:ext cx="5099050" cy="3824288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1F525C-E49D-913D-0F4E-56F84B2A429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6/4/2023 am class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624FFE-A4F8-F80E-467C-394D0107118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Randy Childs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A8CF58A8-1B3E-E589-BCE6-DC7303BA7285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A Study Of The Psalms (76)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E752C791-0DE6-2A36-AAE6-FD26DABFD2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736" y="1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0843005-EF07-1634-BA18-CB1B60C0F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736" y="9721374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0635" tIns="0" rIns="20635" bIns="0" anchor="b"/>
          <a:lstStyle/>
          <a:p>
            <a:pPr algn="r"/>
            <a:r>
              <a:rPr lang="en-US" altLang="en-US" sz="1100" i="1"/>
              <a:t>1</a:t>
            </a:r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BBEB0358-7437-89FA-7E53-8C85C92D7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21374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D9361A56-ACB3-54D2-E559-DABD78075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AA7CDFEB-BA34-D435-9BAC-2C81C3FEF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736" y="1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27655" name="Rectangle 7">
            <a:extLst>
              <a:ext uri="{FF2B5EF4-FFF2-40B4-BE49-F238E27FC236}">
                <a16:creationId xmlns:a16="http://schemas.microsoft.com/office/drawing/2014/main" id="{42B374AD-D571-3075-E5D1-0BC638328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736" y="9721374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0635" tIns="0" rIns="20635" bIns="0" anchor="b"/>
          <a:lstStyle/>
          <a:p>
            <a:pPr algn="r"/>
            <a:r>
              <a:rPr lang="en-US" altLang="en-US" sz="1100" i="1"/>
              <a:t>1</a:t>
            </a:r>
          </a:p>
        </p:txBody>
      </p:sp>
      <p:sp>
        <p:nvSpPr>
          <p:cNvPr id="27656" name="Rectangle 8">
            <a:extLst>
              <a:ext uri="{FF2B5EF4-FFF2-40B4-BE49-F238E27FC236}">
                <a16:creationId xmlns:a16="http://schemas.microsoft.com/office/drawing/2014/main" id="{EBFACE19-46E9-FEF6-84C5-15C06D6587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21374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27657" name="Rectangle 9">
            <a:extLst>
              <a:ext uri="{FF2B5EF4-FFF2-40B4-BE49-F238E27FC236}">
                <a16:creationId xmlns:a16="http://schemas.microsoft.com/office/drawing/2014/main" id="{EB966E26-5523-1788-BB20-21E17A1410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27658" name="Rectangle 10">
            <a:extLst>
              <a:ext uri="{FF2B5EF4-FFF2-40B4-BE49-F238E27FC236}">
                <a16:creationId xmlns:a16="http://schemas.microsoft.com/office/drawing/2014/main" id="{424AB048-BF71-B33B-D91F-A37D382A93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46997" y="4860688"/>
            <a:ext cx="5208482" cy="460486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8017" tIns="48149" rIns="98017" bIns="48149"/>
          <a:lstStyle/>
          <a:p>
            <a:endParaRPr lang="en-US" altLang="en-US"/>
          </a:p>
        </p:txBody>
      </p:sp>
      <p:sp>
        <p:nvSpPr>
          <p:cNvPr id="27659" name="Rectangle 11">
            <a:extLst>
              <a:ext uri="{FF2B5EF4-FFF2-40B4-BE49-F238E27FC236}">
                <a16:creationId xmlns:a16="http://schemas.microsoft.com/office/drawing/2014/main" id="{F7FF0239-70CE-4C15-DF44-C51A837C13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01713" y="774700"/>
            <a:ext cx="5099050" cy="3824288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9C17A7-360D-1CAD-80E1-25EBDA42E52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6/4/2023 am class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5C7DE7-ADD6-74B9-8690-D1FB616026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Randy Childs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ED9CB1B9-F4E6-4D56-EBF4-7047EFB485A7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A Study Of The Psalms (76)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4CDC7500-26AC-2766-5C79-CDA6929EB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736" y="1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FDDA4BF6-EC36-726D-015A-0458FF967E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736" y="9721374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0635" tIns="0" rIns="20635" bIns="0" anchor="b"/>
          <a:lstStyle/>
          <a:p>
            <a:pPr algn="r"/>
            <a:r>
              <a:rPr lang="en-US" altLang="en-US" sz="1100" i="1"/>
              <a:t>1</a:t>
            </a:r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4909DC27-64D5-B765-40AB-932CADCB2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21374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00AC807A-8123-A2A9-55C7-9E6E23F473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294787E0-9571-FC7B-DC7B-CF468E5D89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736" y="1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9E9193FC-151A-8E30-99DB-37ADDC684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736" y="9721374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0635" tIns="0" rIns="20635" bIns="0" anchor="b"/>
          <a:lstStyle/>
          <a:p>
            <a:pPr algn="r"/>
            <a:r>
              <a:rPr lang="en-US" altLang="en-US" sz="1100" i="1"/>
              <a:t>1</a:t>
            </a:r>
          </a:p>
        </p:txBody>
      </p:sp>
      <p:sp>
        <p:nvSpPr>
          <p:cNvPr id="38920" name="Rectangle 8">
            <a:extLst>
              <a:ext uri="{FF2B5EF4-FFF2-40B4-BE49-F238E27FC236}">
                <a16:creationId xmlns:a16="http://schemas.microsoft.com/office/drawing/2014/main" id="{5E044A40-984A-2925-6887-A186E605C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21374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38921" name="Rectangle 9">
            <a:extLst>
              <a:ext uri="{FF2B5EF4-FFF2-40B4-BE49-F238E27FC236}">
                <a16:creationId xmlns:a16="http://schemas.microsoft.com/office/drawing/2014/main" id="{8CB02D9C-7344-E40B-0BD5-9853597AD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38922" name="Rectangle 10">
            <a:extLst>
              <a:ext uri="{FF2B5EF4-FFF2-40B4-BE49-F238E27FC236}">
                <a16:creationId xmlns:a16="http://schemas.microsoft.com/office/drawing/2014/main" id="{2E0C8802-AD01-C787-34B8-7363A306B8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46997" y="4860688"/>
            <a:ext cx="5208482" cy="460486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8017" tIns="48149" rIns="98017" bIns="48149"/>
          <a:lstStyle/>
          <a:p>
            <a:endParaRPr lang="en-US" altLang="en-US"/>
          </a:p>
        </p:txBody>
      </p:sp>
      <p:sp>
        <p:nvSpPr>
          <p:cNvPr id="38923" name="Rectangle 11">
            <a:extLst>
              <a:ext uri="{FF2B5EF4-FFF2-40B4-BE49-F238E27FC236}">
                <a16:creationId xmlns:a16="http://schemas.microsoft.com/office/drawing/2014/main" id="{61F9F073-779F-7B2D-CD5C-EC894CEC1E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01713" y="774700"/>
            <a:ext cx="5099050" cy="3824288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448907-01B5-9839-E263-6C886D94876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6/4/2023 am class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930DC8-2273-B03D-D25E-0B3BC4BC3B5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Randy Childs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B2A6018C-AD16-3E8D-E3C8-F9535188CE37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A Study Of The Psalms (76)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633C02CA-E977-586E-3F3E-05079AABD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736" y="1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530BAC59-3E1C-6CBE-773E-3D951EF94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736" y="9721374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0635" tIns="0" rIns="20635" bIns="0" anchor="b"/>
          <a:lstStyle/>
          <a:p>
            <a:pPr algn="r"/>
            <a:r>
              <a:rPr lang="en-US" altLang="en-US" sz="1100" i="1"/>
              <a:t>1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4979D6EE-B403-5150-E1EC-BA0A53083E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21374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DB5AE53D-49FC-CCC1-5DDD-986AAF2EB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4D0EFAEC-BAE5-6F3C-3124-A828CECF6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736" y="1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40967" name="Rectangle 7">
            <a:extLst>
              <a:ext uri="{FF2B5EF4-FFF2-40B4-BE49-F238E27FC236}">
                <a16:creationId xmlns:a16="http://schemas.microsoft.com/office/drawing/2014/main" id="{ED458355-23C3-3820-0349-2607E6703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736" y="9721374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0635" tIns="0" rIns="20635" bIns="0" anchor="b"/>
          <a:lstStyle/>
          <a:p>
            <a:pPr algn="r"/>
            <a:r>
              <a:rPr lang="en-US" altLang="en-US" sz="1100" i="1"/>
              <a:t>1</a:t>
            </a:r>
          </a:p>
        </p:txBody>
      </p:sp>
      <p:sp>
        <p:nvSpPr>
          <p:cNvPr id="40968" name="Rectangle 8">
            <a:extLst>
              <a:ext uri="{FF2B5EF4-FFF2-40B4-BE49-F238E27FC236}">
                <a16:creationId xmlns:a16="http://schemas.microsoft.com/office/drawing/2014/main" id="{9A5171D1-5FBD-0069-6731-27149A41F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21374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40969" name="Rectangle 9">
            <a:extLst>
              <a:ext uri="{FF2B5EF4-FFF2-40B4-BE49-F238E27FC236}">
                <a16:creationId xmlns:a16="http://schemas.microsoft.com/office/drawing/2014/main" id="{9B0704E2-5D9B-DB1E-C63F-910CD4B24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"/>
            <a:ext cx="3077739" cy="51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40970" name="Rectangle 10">
            <a:extLst>
              <a:ext uri="{FF2B5EF4-FFF2-40B4-BE49-F238E27FC236}">
                <a16:creationId xmlns:a16="http://schemas.microsoft.com/office/drawing/2014/main" id="{3D2A1F8A-2C6D-D416-AF5A-37BC230122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46997" y="4860688"/>
            <a:ext cx="5208482" cy="460486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8017" tIns="48149" rIns="98017" bIns="48149"/>
          <a:lstStyle/>
          <a:p>
            <a:endParaRPr lang="en-US" altLang="en-US"/>
          </a:p>
        </p:txBody>
      </p:sp>
      <p:sp>
        <p:nvSpPr>
          <p:cNvPr id="40971" name="Rectangle 11">
            <a:extLst>
              <a:ext uri="{FF2B5EF4-FFF2-40B4-BE49-F238E27FC236}">
                <a16:creationId xmlns:a16="http://schemas.microsoft.com/office/drawing/2014/main" id="{73F80636-42D3-6D17-1EB9-CDC81A5C7B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01713" y="774700"/>
            <a:ext cx="5099050" cy="3824288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61BAFE-540F-D44A-4CDC-A7149D404C4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6/4/2023 am class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25B1AF-5A52-5E00-E4B4-67DDC5B4819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Randy Childs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043E656B-EFF5-BAFD-17FA-21A59A74A6D0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A Study Of The Psalms (76)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699" y="1902486"/>
            <a:ext cx="7910513" cy="754053"/>
          </a:xfr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  <a:t>Psalms Of Repentance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1041" y="4154810"/>
            <a:ext cx="7681913" cy="707886"/>
          </a:xfrm>
        </p:spPr>
        <p:txBody>
          <a:bodyPr>
            <a:sp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Segoe UI Semibold" pitchFamily="34" charset="0"/>
                <a:cs typeface="Segoe UI Semibold" pitchFamily="34" charset="0"/>
              </a:rPr>
              <a:t>Psalms 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40CDEF-BF0A-F32D-226D-364D3D16D313}"/>
              </a:ext>
            </a:extLst>
          </p:cNvPr>
          <p:cNvSpPr txBox="1"/>
          <p:nvPr/>
        </p:nvSpPr>
        <p:spPr>
          <a:xfrm>
            <a:off x="3576546" y="5199687"/>
            <a:ext cx="2004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June 4, 2023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FA50A0-FC57-7B21-00E6-154BDAFF0C01}"/>
              </a:ext>
            </a:extLst>
          </p:cNvPr>
          <p:cNvSpPr txBox="1"/>
          <p:nvPr/>
        </p:nvSpPr>
        <p:spPr>
          <a:xfrm>
            <a:off x="1958142" y="525893"/>
            <a:ext cx="52277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Studying</a:t>
            </a: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the Psalms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3738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580" y="274638"/>
            <a:ext cx="7772400" cy="747338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Psalms 6 – Psalms of Repentance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906C8-DECA-2319-D0A5-E6051D10B49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45440" y="1075765"/>
            <a:ext cx="8341360" cy="5693866"/>
          </a:xfrm>
        </p:spPr>
        <p:txBody>
          <a:bodyPr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b="1" dirty="0"/>
              <a:t>Psalms 6:10</a:t>
            </a:r>
            <a:r>
              <a:rPr lang="en-US" sz="2800" dirty="0"/>
              <a:t>, </a:t>
            </a:r>
            <a:r>
              <a:rPr lang="en-US" sz="2800" i="1" dirty="0"/>
              <a:t>“</a:t>
            </a:r>
            <a:r>
              <a:rPr lang="en-US" sz="2800" b="1" i="1" dirty="0"/>
              <a:t>All mine enemies shall be put to shame and sore troubled: they shall turn back, they shall be put to shame suddenly</a:t>
            </a:r>
            <a:r>
              <a:rPr lang="en-US" sz="2800" i="1" dirty="0"/>
              <a:t>.”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During this life, there will assuredly be times when we are sore vexed (verses 2-3). But however severe those times may be, they will all be time-limited, </a:t>
            </a:r>
            <a:r>
              <a:rPr lang="en-US" sz="2800" i="1" dirty="0"/>
              <a:t>“but for a moment”</a:t>
            </a:r>
            <a:br>
              <a:rPr lang="en-US" sz="2800" i="1" dirty="0"/>
            </a:br>
            <a:r>
              <a:rPr lang="en-US" sz="2800" dirty="0"/>
              <a:t>(2 Corinthians 4:17; Psalms 30:5; Isaiah 54:8).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David’s enemies were also God’s enemies, and he is confident they will be defeated. God’s enemies ought to be our enemies (Psalms 139:19-22; James 4:4).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We can also be confident that the enemies of God will face the wrath of God (Romans 12:17-21;</a:t>
            </a:r>
            <a:br>
              <a:rPr lang="en-US" sz="2800" dirty="0"/>
            </a:br>
            <a:r>
              <a:rPr lang="en-US" sz="2800" dirty="0"/>
              <a:t>2 Thessalonians 1:6-10).</a:t>
            </a:r>
          </a:p>
        </p:txBody>
      </p:sp>
    </p:spTree>
    <p:extLst>
      <p:ext uri="{BB962C8B-B14F-4D97-AF65-F5344CB8AC3E}">
        <p14:creationId xmlns:p14="http://schemas.microsoft.com/office/powerpoint/2010/main" val="3815126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>
            <a:extLst>
              <a:ext uri="{FF2B5EF4-FFF2-40B4-BE49-F238E27FC236}">
                <a16:creationId xmlns:a16="http://schemas.microsoft.com/office/drawing/2014/main" id="{1F01249E-FC2B-6187-27DD-FA220526F5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7067" y="2548467"/>
            <a:ext cx="8466667" cy="2595454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r>
              <a:rPr lang="en-US" altLang="en-US" sz="3556" dirty="0">
                <a:latin typeface="Tahoma" panose="020B0604030504040204" pitchFamily="34" charset="0"/>
                <a:cs typeface="Times New Roman" panose="02020603050405020304" pitchFamily="18" charset="0"/>
              </a:rPr>
              <a:t>We can see the effects of repentance!</a:t>
            </a:r>
          </a:p>
          <a:p>
            <a:pPr lvl="1"/>
            <a:r>
              <a:rPr lang="en-US" altLang="en-US" sz="2844" i="1" dirty="0">
                <a:latin typeface="Tahoma" panose="020B0604030504040204" pitchFamily="34" charset="0"/>
                <a:cs typeface="Times New Roman" panose="02020603050405020304" pitchFamily="18" charset="0"/>
              </a:rPr>
              <a:t>Earnest care </a:t>
            </a:r>
            <a:r>
              <a:rPr lang="en-US" altLang="en-US" sz="2844" dirty="0">
                <a:latin typeface="Tahoma" panose="020B0604030504040204" pitchFamily="34" charset="0"/>
                <a:cs typeface="Times New Roman" panose="02020603050405020304" pitchFamily="18" charset="0"/>
              </a:rPr>
              <a:t>– Haste (with care) to correct sin</a:t>
            </a:r>
          </a:p>
          <a:p>
            <a:pPr lvl="1"/>
            <a:r>
              <a:rPr lang="en-US" altLang="en-US" sz="2844" i="1" dirty="0">
                <a:latin typeface="Tahoma" panose="020B0604030504040204" pitchFamily="34" charset="0"/>
                <a:cs typeface="Times New Roman" panose="02020603050405020304" pitchFamily="18" charset="0"/>
              </a:rPr>
              <a:t>Clearing</a:t>
            </a:r>
            <a:r>
              <a:rPr lang="en-US" altLang="en-US" sz="2844" dirty="0">
                <a:latin typeface="Tahoma" panose="020B0604030504040204" pitchFamily="34" charset="0"/>
                <a:cs typeface="Tahoma" panose="020B0604030504040204" pitchFamily="34" charset="0"/>
              </a:rPr>
              <a:t> – “Vindication” </a:t>
            </a:r>
            <a:r>
              <a:rPr lang="en-US" altLang="en-US" dirty="0">
                <a:latin typeface="Tahoma" panose="020B0604030504040204" pitchFamily="34" charset="0"/>
                <a:cs typeface="Tahoma" panose="020B0604030504040204" pitchFamily="34" charset="0"/>
              </a:rPr>
              <a:t>(NASB 1995)</a:t>
            </a:r>
            <a:endParaRPr lang="en-US" altLang="en-US" dirty="0">
              <a:latin typeface="Calisto MT" panose="0204060305050503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en-US" sz="2844" i="1" dirty="0">
                <a:latin typeface="Tahoma" panose="020B0604030504040204" pitchFamily="34" charset="0"/>
                <a:cs typeface="Times New Roman" panose="02020603050405020304" pitchFamily="18" charset="0"/>
              </a:rPr>
              <a:t>Indignation</a:t>
            </a:r>
            <a:r>
              <a:rPr lang="en-US" altLang="en-US" sz="2844" dirty="0">
                <a:latin typeface="Tahoma" panose="020B0604030504040204" pitchFamily="34" charset="0"/>
                <a:cs typeface="Tahoma" panose="020B0604030504040204" pitchFamily="34" charset="0"/>
              </a:rPr>
              <a:t> – Displeasure over previous sin</a:t>
            </a:r>
            <a:endParaRPr lang="en-US" altLang="en-US" sz="2844" dirty="0">
              <a:latin typeface="Calisto MT" panose="0204060305050503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en-US" sz="2844" i="1" dirty="0">
                <a:latin typeface="Tahoma" panose="020B0604030504040204" pitchFamily="34" charset="0"/>
                <a:cs typeface="Times New Roman" panose="02020603050405020304" pitchFamily="18" charset="0"/>
              </a:rPr>
              <a:t>Fear</a:t>
            </a:r>
            <a:r>
              <a:rPr lang="en-US" altLang="en-US" sz="2844" dirty="0">
                <a:latin typeface="Tahoma" panose="020B0604030504040204" pitchFamily="34" charset="0"/>
                <a:cs typeface="Times New Roman" panose="02020603050405020304" pitchFamily="18" charset="0"/>
              </a:rPr>
              <a:t> – Dread of not pleasing God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E181A8E-04F1-9A7D-B9C1-A0ACE394FC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8155" y="757992"/>
            <a:ext cx="8552468" cy="1451808"/>
          </a:xfrm>
          <a:noFill/>
          <a:ln/>
        </p:spPr>
        <p:txBody>
          <a:bodyPr wrap="square">
            <a:spAutoFit/>
          </a:bodyPr>
          <a:lstStyle/>
          <a:p>
            <a:pPr algn="ctr"/>
            <a:r>
              <a:rPr lang="en-US" altLang="en-US" sz="4267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Fruits of Repentance –</a:t>
            </a:r>
            <a:br>
              <a:rPr lang="en-US" altLang="en-US" sz="4267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</a:br>
            <a:r>
              <a:rPr lang="en-US" altLang="en-US" sz="4267" i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“</a:t>
            </a:r>
            <a:r>
              <a:rPr lang="en-US" altLang="en-US" sz="4267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For behold</a:t>
            </a:r>
            <a:r>
              <a:rPr lang="en-US" altLang="en-US" sz="4267" i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 …”</a:t>
            </a:r>
            <a:r>
              <a:rPr lang="en-US" altLang="en-US" sz="4267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 </a:t>
            </a:r>
            <a:r>
              <a:rPr lang="en-US" altLang="en-US" sz="3556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2 Corinthians 7:11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uiExpand="1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8029F221-CCBA-7D96-096B-592F2B5216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8155" y="757992"/>
            <a:ext cx="8552468" cy="1451808"/>
          </a:xfrm>
          <a:noFill/>
          <a:ln/>
        </p:spPr>
        <p:txBody>
          <a:bodyPr wrap="square">
            <a:spAutoFit/>
          </a:bodyPr>
          <a:lstStyle/>
          <a:p>
            <a:pPr algn="ctr"/>
            <a:r>
              <a:rPr lang="en-US" altLang="en-US" sz="4267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Fruits of Repentance –</a:t>
            </a:r>
            <a:br>
              <a:rPr lang="en-US" altLang="en-US" sz="4267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</a:br>
            <a:r>
              <a:rPr lang="en-US" altLang="en-US" sz="4267" i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“</a:t>
            </a:r>
            <a:r>
              <a:rPr lang="en-US" altLang="en-US" sz="4267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For behold</a:t>
            </a:r>
            <a:r>
              <a:rPr lang="en-US" altLang="en-US" sz="4267" i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 …”</a:t>
            </a:r>
            <a:r>
              <a:rPr lang="en-US" altLang="en-US" sz="4267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 </a:t>
            </a:r>
            <a:r>
              <a:rPr lang="en-US" altLang="en-US" sz="3556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2 Corinthians 7:11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3B5563AC-F196-3680-0D23-06CCCB34ED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8000" y="2413000"/>
            <a:ext cx="8094133" cy="3144387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3556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  <a:cs typeface="Times New Roman" panose="02020603050405020304" pitchFamily="18" charset="0"/>
              </a:rPr>
              <a:t>We can see the effects of repentance!</a:t>
            </a:r>
          </a:p>
          <a:p>
            <a:pPr lvl="1">
              <a:lnSpc>
                <a:spcPct val="90000"/>
              </a:lnSpc>
            </a:pPr>
            <a:r>
              <a:rPr lang="en-US" altLang="en-US" sz="2800" i="1" dirty="0">
                <a:latin typeface="Tahoma" panose="020B0604030504040204" pitchFamily="34" charset="0"/>
                <a:cs typeface="Times New Roman" panose="02020603050405020304" pitchFamily="18" charset="0"/>
              </a:rPr>
              <a:t>Longing</a:t>
            </a:r>
            <a:r>
              <a:rPr lang="en-US" altLang="en-US" sz="2800" dirty="0">
                <a:latin typeface="Tahoma" panose="020B0604030504040204" pitchFamily="34" charset="0"/>
                <a:cs typeface="Times New Roman" panose="02020603050405020304" pitchFamily="18" charset="0"/>
              </a:rPr>
              <a:t> – Earnest desire to do and be right</a:t>
            </a:r>
          </a:p>
          <a:p>
            <a:pPr lvl="1">
              <a:lnSpc>
                <a:spcPct val="90000"/>
              </a:lnSpc>
            </a:pPr>
            <a:r>
              <a:rPr lang="en-US" altLang="en-US" sz="2840" i="1" dirty="0">
                <a:latin typeface="Tahoma" panose="020B0604030504040204" pitchFamily="34" charset="0"/>
                <a:cs typeface="Times New Roman" panose="02020603050405020304" pitchFamily="18" charset="0"/>
              </a:rPr>
              <a:t>Zeal</a:t>
            </a:r>
            <a:r>
              <a:rPr lang="en-US" altLang="en-US" sz="2840" dirty="0">
                <a:latin typeface="Tahoma" panose="020B0604030504040204" pitchFamily="34" charset="0"/>
                <a:cs typeface="Tahoma" panose="020B0604030504040204" pitchFamily="34" charset="0"/>
              </a:rPr>
              <a:t> – Fervent spirit, not apathetic neglect</a:t>
            </a:r>
          </a:p>
          <a:p>
            <a:pPr lvl="1">
              <a:lnSpc>
                <a:spcPct val="90000"/>
              </a:lnSpc>
            </a:pPr>
            <a:r>
              <a:rPr lang="en-US" altLang="en-US" sz="2840" i="1" dirty="0">
                <a:latin typeface="Tahoma" panose="020B0604030504040204" pitchFamily="34" charset="0"/>
                <a:cs typeface="Times New Roman" panose="02020603050405020304" pitchFamily="18" charset="0"/>
              </a:rPr>
              <a:t>Avenging</a:t>
            </a:r>
            <a:r>
              <a:rPr lang="en-US" altLang="en-US" sz="2840" dirty="0">
                <a:latin typeface="Tahoma" panose="020B0604030504040204" pitchFamily="34" charset="0"/>
                <a:cs typeface="Tahoma" panose="020B0604030504040204" pitchFamily="34" charset="0"/>
              </a:rPr>
              <a:t> – Sin no longer tolerated, wrongs are made right</a:t>
            </a:r>
          </a:p>
          <a:p>
            <a:pPr lvl="1">
              <a:lnSpc>
                <a:spcPct val="90000"/>
              </a:lnSpc>
            </a:pPr>
            <a:r>
              <a:rPr lang="en-US" altLang="en-US" sz="2840" i="1" dirty="0">
                <a:latin typeface="Tahoma" panose="020B0604030504040204" pitchFamily="34" charset="0"/>
                <a:cs typeface="Times New Roman" panose="02020603050405020304" pitchFamily="18" charset="0"/>
              </a:rPr>
              <a:t>Approved yourselves to be pure</a:t>
            </a:r>
            <a:r>
              <a:rPr lang="en-US" altLang="en-US" sz="2840" dirty="0">
                <a:latin typeface="Tahoma" panose="020B0604030504040204" pitchFamily="34" charset="0"/>
                <a:cs typeface="Times New Roman" panose="02020603050405020304" pitchFamily="18" charset="0"/>
              </a:rPr>
              <a:t> – Pure and innocent in the matter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9EAFD087-EF8F-603D-ED36-5649AADC18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983" y="731504"/>
            <a:ext cx="8999456" cy="877163"/>
          </a:xfrm>
          <a:noFill/>
          <a:ln/>
        </p:spPr>
        <p:txBody>
          <a:bodyPr wrap="square">
            <a:spAutoFit/>
          </a:bodyPr>
          <a:lstStyle/>
          <a:p>
            <a:pPr algn="ctr"/>
            <a:r>
              <a:rPr lang="en-US" alt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What Produces Repentance?</a:t>
            </a:r>
            <a:endParaRPr lang="en-US" altLang="en-US" b="1" i="1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E7CC8769-F5F5-FDB2-D879-317F6F4E05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2142067"/>
            <a:ext cx="8602133" cy="3548151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r>
              <a:rPr lang="en-US" altLang="en-US" sz="3556" dirty="0">
                <a:latin typeface="Tahoma" panose="020B0604030504040204" pitchFamily="34" charset="0"/>
                <a:cs typeface="Times New Roman" panose="02020603050405020304" pitchFamily="18" charset="0"/>
              </a:rPr>
              <a:t>Bible preaching. (cf. Jonah 3:1-2)</a:t>
            </a:r>
          </a:p>
          <a:p>
            <a:pPr lvl="1"/>
            <a:r>
              <a:rPr lang="en-US" altLang="en-US" sz="3200" i="1" dirty="0">
                <a:latin typeface="Tahoma" panose="020B0604030504040204" pitchFamily="34" charset="0"/>
                <a:cs typeface="Times New Roman" panose="02020603050405020304" pitchFamily="18" charset="0"/>
              </a:rPr>
              <a:t>“Preach the preaching that I bid thee.”</a:t>
            </a:r>
            <a:br>
              <a:rPr lang="en-US" altLang="en-US" sz="3200" i="1" dirty="0">
                <a:latin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US" altLang="en-US" sz="3200" dirty="0">
                <a:latin typeface="Tahoma" panose="020B0604030504040204" pitchFamily="34" charset="0"/>
                <a:cs typeface="Times New Roman" panose="02020603050405020304" pitchFamily="18" charset="0"/>
              </a:rPr>
              <a:t>(cf. Luke 11:32) (2 Timothy 3:16-17)</a:t>
            </a:r>
          </a:p>
          <a:p>
            <a:r>
              <a:rPr lang="en-US" altLang="en-US" sz="3556" dirty="0">
                <a:latin typeface="Tahoma" panose="020B0604030504040204" pitchFamily="34" charset="0"/>
                <a:cs typeface="Times New Roman" panose="02020603050405020304" pitchFamily="18" charset="0"/>
              </a:rPr>
              <a:t>The goodness of God. (Romans 2:4)</a:t>
            </a:r>
          </a:p>
          <a:p>
            <a:r>
              <a:rPr lang="en-US" altLang="en-US" sz="3556" dirty="0">
                <a:latin typeface="Tahoma" panose="020B0604030504040204" pitchFamily="34" charset="0"/>
                <a:cs typeface="Times New Roman" panose="02020603050405020304" pitchFamily="18" charset="0"/>
              </a:rPr>
              <a:t>The Judgment to come. (Acts 17:30-31)</a:t>
            </a:r>
          </a:p>
          <a:p>
            <a:r>
              <a:rPr lang="en-US" altLang="en-US" sz="3556" dirty="0">
                <a:latin typeface="Tahoma" panose="020B0604030504040204" pitchFamily="34" charset="0"/>
                <a:cs typeface="Times New Roman" panose="02020603050405020304" pitchFamily="18" charset="0"/>
              </a:rPr>
              <a:t>Godly sorrow. (2 Corinthians 7:10)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uiExpand="1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C84488D4-415D-69B3-C036-B58EACB6F4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52192" y="551582"/>
            <a:ext cx="7870689" cy="795154"/>
          </a:xfrm>
          <a:noFill/>
          <a:ln/>
        </p:spPr>
        <p:txBody>
          <a:bodyPr wrap="square">
            <a:spAutoFit/>
          </a:bodyPr>
          <a:lstStyle/>
          <a:p>
            <a:pPr algn="ctr"/>
            <a:r>
              <a:rPr lang="en-US" altLang="en-US" sz="4267" b="1" dirty="0">
                <a:solidFill>
                  <a:schemeClr val="tx1"/>
                </a:solidFill>
                <a:latin typeface="Tahoma" panose="020B0604030504040204" pitchFamily="34" charset="0"/>
              </a:rPr>
              <a:t>Efforts to Avoid Repentance</a:t>
            </a:r>
            <a:endParaRPr lang="en-US" altLang="en-US" sz="3556" b="1" i="1" dirty="0">
              <a:solidFill>
                <a:schemeClr val="tx1"/>
              </a:solidFill>
              <a:latin typeface="Tahoma" panose="020B0604030504040204" pitchFamily="34" charset="0"/>
            </a:endParaRP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0A3B785C-22A0-8402-8810-8E642E8A8C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328" y="2142067"/>
            <a:ext cx="8510494" cy="3945696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3200" dirty="0">
                <a:latin typeface="Tahoma" panose="020B0604030504040204" pitchFamily="34" charset="0"/>
                <a:cs typeface="Times New Roman" panose="02020603050405020304" pitchFamily="18" charset="0"/>
              </a:rPr>
              <a:t>Deny the existence of sin. (Malachi 1:6-14)</a:t>
            </a:r>
          </a:p>
          <a:p>
            <a:pPr>
              <a:lnSpc>
                <a:spcPct val="90000"/>
              </a:lnSpc>
            </a:pPr>
            <a:r>
              <a:rPr lang="en-US" altLang="en-US" sz="3200" dirty="0">
                <a:latin typeface="Tahoma" panose="020B0604030504040204" pitchFamily="34" charset="0"/>
                <a:cs typeface="Times New Roman" panose="02020603050405020304" pitchFamily="18" charset="0"/>
              </a:rPr>
              <a:t>Deny personal guilt. (1 Samuel 15:13, 15)</a:t>
            </a:r>
          </a:p>
          <a:p>
            <a:pPr>
              <a:lnSpc>
                <a:spcPct val="90000"/>
              </a:lnSpc>
            </a:pPr>
            <a:r>
              <a:rPr lang="en-US" altLang="en-US" sz="3200" dirty="0">
                <a:latin typeface="Tahoma" panose="020B0604030504040204" pitchFamily="34" charset="0"/>
                <a:cs typeface="Times New Roman" panose="02020603050405020304" pitchFamily="18" charset="0"/>
              </a:rPr>
              <a:t>Transfer responsibility for sin.</a:t>
            </a:r>
            <a:br>
              <a:rPr lang="en-US" altLang="en-US" sz="3200" dirty="0">
                <a:latin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US" altLang="en-US" sz="3200" dirty="0">
                <a:latin typeface="Tahoma" panose="020B0604030504040204" pitchFamily="34" charset="0"/>
                <a:cs typeface="Times New Roman" panose="02020603050405020304" pitchFamily="18" charset="0"/>
              </a:rPr>
              <a:t>(Ezekiel 18:20; Genesis 3:11-13)</a:t>
            </a:r>
          </a:p>
          <a:p>
            <a:pPr>
              <a:lnSpc>
                <a:spcPct val="90000"/>
              </a:lnSpc>
            </a:pPr>
            <a:r>
              <a:rPr lang="en-US" altLang="en-US" sz="3200" dirty="0">
                <a:latin typeface="Tahoma" panose="020B0604030504040204" pitchFamily="34" charset="0"/>
                <a:cs typeface="Times New Roman" panose="02020603050405020304" pitchFamily="18" charset="0"/>
              </a:rPr>
              <a:t>Cover up sin. (2 Samuel 11)</a:t>
            </a:r>
          </a:p>
          <a:p>
            <a:pPr>
              <a:lnSpc>
                <a:spcPct val="90000"/>
              </a:lnSpc>
            </a:pPr>
            <a:r>
              <a:rPr lang="en-US" altLang="en-US" sz="3200" dirty="0">
                <a:latin typeface="Tahoma" panose="020B0604030504040204" pitchFamily="34" charset="0"/>
                <a:cs typeface="Times New Roman" panose="02020603050405020304" pitchFamily="18" charset="0"/>
              </a:rPr>
              <a:t>Harm those who expose sin.</a:t>
            </a:r>
            <a:br>
              <a:rPr lang="en-US" altLang="en-US" sz="3200" dirty="0">
                <a:latin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US" altLang="en-US" sz="3200" dirty="0">
                <a:latin typeface="Tahoma" panose="020B0604030504040204" pitchFamily="34" charset="0"/>
                <a:cs typeface="Times New Roman" panose="02020603050405020304" pitchFamily="18" charset="0"/>
              </a:rPr>
              <a:t>(Matthew 14:1-11; Mark 6:17-28;</a:t>
            </a:r>
            <a:br>
              <a:rPr lang="en-US" altLang="en-US" sz="3200" dirty="0">
                <a:latin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US" altLang="en-US" sz="3200" dirty="0">
                <a:latin typeface="Tahoma" panose="020B0604030504040204" pitchFamily="34" charset="0"/>
                <a:cs typeface="Times New Roman" panose="02020603050405020304" pitchFamily="18" charset="0"/>
              </a:rPr>
              <a:t>cf. Galatians 4:16)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1139</TotalTime>
  <Words>476</Words>
  <Application>Microsoft Office PowerPoint</Application>
  <PresentationFormat>On-screen Show (4:3)</PresentationFormat>
  <Paragraphs>57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Calibri</vt:lpstr>
      <vt:lpstr>Calisto MT</vt:lpstr>
      <vt:lpstr>Franklin Gothic Book</vt:lpstr>
      <vt:lpstr>Perpetua</vt:lpstr>
      <vt:lpstr>Segoe UI Semibold</vt:lpstr>
      <vt:lpstr>Tahoma</vt:lpstr>
      <vt:lpstr>Times New Roman</vt:lpstr>
      <vt:lpstr>Wingdings 2</vt:lpstr>
      <vt:lpstr>Theme10</vt:lpstr>
      <vt:lpstr>Psalms Of Repentance</vt:lpstr>
      <vt:lpstr>Psalms 6 – Psalms of Repentance</vt:lpstr>
      <vt:lpstr>Fruits of Repentance – “For behold …” 2 Corinthians 7:11</vt:lpstr>
      <vt:lpstr>Fruits of Repentance – “For behold …” 2 Corinthians 7:11</vt:lpstr>
      <vt:lpstr>What Produces Repentance?</vt:lpstr>
      <vt:lpstr>Efforts to Avoid Repentance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(6-4-23 ) Psalms 6 - Psalms Of Repentance and Psalms 32</dc:title>
  <dc:creator>Randy Childs</dc:creator>
  <cp:lastModifiedBy>Richard Lidh</cp:lastModifiedBy>
  <cp:revision>22</cp:revision>
  <cp:lastPrinted>2023-07-08T15:51:49Z</cp:lastPrinted>
  <dcterms:created xsi:type="dcterms:W3CDTF">2023-05-07T12:43:35Z</dcterms:created>
  <dcterms:modified xsi:type="dcterms:W3CDTF">2023-07-08T15:52:16Z</dcterms:modified>
</cp:coreProperties>
</file>